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5"/>
    <p:sldMasterId id="2147483774" r:id="rId6"/>
    <p:sldMasterId id="2147483781" r:id="rId7"/>
    <p:sldMasterId id="2147483788" r:id="rId8"/>
  </p:sldMasterIdLst>
  <p:notesMasterIdLst>
    <p:notesMasterId r:id="rId29"/>
  </p:notesMasterIdLst>
  <p:handoutMasterIdLst>
    <p:handoutMasterId r:id="rId30"/>
  </p:handoutMasterIdLst>
  <p:sldIdLst>
    <p:sldId id="436" r:id="rId9"/>
    <p:sldId id="433" r:id="rId10"/>
    <p:sldId id="411" r:id="rId11"/>
    <p:sldId id="437" r:id="rId12"/>
    <p:sldId id="439" r:id="rId13"/>
    <p:sldId id="438" r:id="rId14"/>
    <p:sldId id="440" r:id="rId15"/>
    <p:sldId id="446" r:id="rId16"/>
    <p:sldId id="441" r:id="rId17"/>
    <p:sldId id="447" r:id="rId18"/>
    <p:sldId id="442" r:id="rId19"/>
    <p:sldId id="448" r:id="rId20"/>
    <p:sldId id="449" r:id="rId21"/>
    <p:sldId id="444" r:id="rId22"/>
    <p:sldId id="453" r:id="rId23"/>
    <p:sldId id="445" r:id="rId24"/>
    <p:sldId id="450" r:id="rId25"/>
    <p:sldId id="451" r:id="rId26"/>
    <p:sldId id="452" r:id="rId27"/>
    <p:sldId id="435" r:id="rId28"/>
  </p:sldIdLst>
  <p:sldSz cx="9144000" cy="6858000" type="screen4x3"/>
  <p:notesSz cx="6858000" cy="9313863"/>
  <p:custDataLst>
    <p:tags r:id="rId3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MC" initials="U" lastIdx="3" clrIdx="0"/>
  <p:cmAuthor id="1" name="Jonathan Lucas (US - NC)" initials="J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74"/>
    <a:srgbClr val="660033"/>
    <a:srgbClr val="669900"/>
    <a:srgbClr val="92D050"/>
    <a:srgbClr val="F0DCF0"/>
    <a:srgbClr val="FFE1FF"/>
    <a:srgbClr val="9A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4" autoAdjust="0"/>
    <p:restoredTop sz="72373" autoAdjust="0"/>
  </p:normalViewPr>
  <p:slideViewPr>
    <p:cSldViewPr>
      <p:cViewPr>
        <p:scale>
          <a:sx n="60" d="100"/>
          <a:sy n="60" d="100"/>
        </p:scale>
        <p:origin x="62" y="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07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07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fld id="{DD931C95-467B-4A1F-BFF3-FF0BDF1B4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1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07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2C7B8-868C-48F0-ACF3-0F448B8F976C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6" y="4424404"/>
            <a:ext cx="5486709" cy="41902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07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A83C3-4F95-4190-8379-F5EE4652D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57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Ukwelashwa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ngemishanguzo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yeHIV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ebizwa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antiretroviral therapy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kafushane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kusiza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abantu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abaneHIV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baphile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isikhathi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eside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nokuphila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ngendlela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enempilo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-ART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awakwelaphi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ukutheleleka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ngeHIV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kodwa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anganciphisa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emzimbeni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neHIV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kancane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emzimbeni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kunciphisa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ubungozi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bukaphathina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ekudluliseni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ngesikhathi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kwenziwa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ucansi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00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05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2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Ngaphezu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kokuvikela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kwiHIV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amakhondomu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anezinye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izinzuzo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zezempilo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izithandani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akhetha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amakhondomu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njengendlela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yokuhlela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umndeni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ukuvikela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ukukhulelwa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okungahlosiwe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78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Anciphisa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ubungozi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bezifo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zezilonda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zesitho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njenge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iherpes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yesitho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syphilis,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chancroid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indawo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ethelelekile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indawo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enethuba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lokutheleleka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ivikelekile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Anganciphisa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ubungozi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bokutheleleka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-human papillomavirus (HPV)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nezifo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ezihlangene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ne-HPV (e.g.,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izinsumpa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zesitho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nomdlavuza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wesibeletho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47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77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80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7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38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264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3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56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Bheka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ingemuva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lalelipheshana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ngolwazi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olwengeziwe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ngamakhondomu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37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kuzwakala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njengendlela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ongathanda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ukuyisebenzisa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khuluma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nabasebenzi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baseklinikhi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ngokuthi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isiyatholakala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endaweni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yangakini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72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nophathina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kwenza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amathuba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nophathina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one HIV. Uma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uphathina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enophathina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mugqugquzele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anciphise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lesisibalo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Kuzokwehlisa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ubungozi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bokutheleleka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ngeHIV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45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34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28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3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D505D15-6459-436B-8728-2A2C9F52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62400" y="1371600"/>
            <a:ext cx="47244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743200" cy="3581400"/>
          </a:xfrm>
        </p:spPr>
        <p:txBody>
          <a:bodyPr anchor="t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1440140" y="3694906"/>
            <a:ext cx="4648200" cy="1588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7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41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48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98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783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01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86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88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74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129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35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5E5E469-9E19-4C9A-A447-D3CB0C3C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9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31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59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39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3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30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19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3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5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230AA6D-6674-460F-B129-5B098C94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737600" y="152400"/>
            <a:ext cx="228600" cy="18634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79400" y="152400"/>
            <a:ext cx="8455025" cy="18634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79400" y="338742"/>
            <a:ext cx="8455025" cy="11309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737600" y="338742"/>
            <a:ext cx="228600" cy="11052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 descr="MTN LOGO_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0"/>
            <a:ext cx="11699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2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2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image" Target="../media/image6.pn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5" Type="http://schemas.openxmlformats.org/officeDocument/2006/relationships/image" Target="../media/image17.jp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5" Type="http://schemas.openxmlformats.org/officeDocument/2006/relationships/image" Target="../media/image6.png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1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304800" y="4284663"/>
            <a:ext cx="8637925" cy="1446550"/>
          </a:xfr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Ulwazi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mayelana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nezindlela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zokuvikela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iHIV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ongakhetha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kuzo</a:t>
            </a:r>
            <a:endParaRPr lang="en-US" altLang="en-US" sz="4400" b="1" dirty="0">
              <a:solidFill>
                <a:srgbClr val="740074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55703"/>
            <a:ext cx="4068423" cy="1403606"/>
          </a:xfrm>
          <a:prstGeom prst="rect">
            <a:avLst/>
          </a:prstGeom>
        </p:spPr>
      </p:pic>
      <p:pic>
        <p:nvPicPr>
          <p:cNvPr id="5" name="Picture 4" descr="C:\Users\amayo\AppData\Local\Microsoft\Windows\Temporary Internet Files\Content.Outlook\HHF5TJ64\Hope_Study_1Tag_PMS (00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93945"/>
            <a:ext cx="4142127" cy="1977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97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267201" y="2057400"/>
            <a:ext cx="4876799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>
              <a:spcAft>
                <a:spcPts val="800"/>
              </a:spcAft>
            </a:pP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Abesilisa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abasokiwe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basethubeni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eliwuhhafu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kunabesilisa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abangasokiwe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ukuthola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igciwane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lesandulela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>
              <a:spcAft>
                <a:spcPts val="800"/>
              </a:spcAft>
            </a:pP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Ukusokwa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kwabesilisa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akubavikeli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abesifazane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ekutholeni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iHIV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20090" r="1786" b="17968"/>
          <a:stretch/>
        </p:blipFill>
        <p:spPr>
          <a:xfrm>
            <a:off x="152400" y="2971800"/>
            <a:ext cx="3962400" cy="2819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20392"/>
            <a:ext cx="8229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Gqugquzela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uphathina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wakho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</a:p>
          <a:p>
            <a:pPr algn="ctr" eaLnBrk="1" hangingPunct="1"/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ukuthi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ayosokwa</a:t>
            </a:r>
            <a:endParaRPr lang="en-US" sz="44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2305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1524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sz="3600" b="1" dirty="0">
                <a:latin typeface="Calibri" panose="020F0502020204030204" pitchFamily="34" charset="0"/>
              </a:rPr>
              <a:t>Uma </a:t>
            </a:r>
            <a:r>
              <a:rPr lang="en-US" sz="3600" b="1" dirty="0" err="1">
                <a:latin typeface="Calibri" panose="020F0502020204030204" pitchFamily="34" charset="0"/>
              </a:rPr>
              <a:t>uphathina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wakho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eneHIV</a:t>
            </a:r>
            <a:r>
              <a:rPr lang="en-US" sz="3600" b="1" dirty="0"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latin typeface="Calibri" panose="020F0502020204030204" pitchFamily="34" charset="0"/>
              </a:rPr>
              <a:t>mugqugquzele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ukuthi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asebenzise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imishanguzo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yakhe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yeHIV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en-US" sz="3600" b="1" dirty="0" err="1">
                <a:latin typeface="Calibri" panose="020F0502020204030204" pitchFamily="34" charset="0"/>
              </a:rPr>
              <a:t>ngendlela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ayalelwe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ngayo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5" y="1926089"/>
            <a:ext cx="5867400" cy="39156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3749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978306"/>
            <a:ext cx="7848600" cy="4038600"/>
          </a:xfrm>
        </p:spPr>
        <p:txBody>
          <a:bodyPr/>
          <a:lstStyle/>
          <a:p>
            <a:r>
              <a:rPr lang="en-GB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Nakuba</a:t>
            </a:r>
            <a:r>
              <a:rPr lang="en-GB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zonke</a:t>
            </a:r>
            <a:r>
              <a:rPr lang="en-GB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izindlela</a:t>
            </a:r>
            <a:r>
              <a:rPr lang="en-GB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zingeke</a:t>
            </a:r>
            <a:r>
              <a:rPr lang="en-GB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zikwazi</a:t>
            </a:r>
            <a:r>
              <a:rPr lang="en-GB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ukwenzeka</a:t>
            </a:r>
            <a:r>
              <a:rPr lang="en-GB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kubobonke</a:t>
            </a:r>
            <a:r>
              <a:rPr lang="en-GB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abesifazane</a:t>
            </a:r>
            <a:r>
              <a:rPr lang="en-GB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GB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ukwanda</a:t>
            </a:r>
            <a:r>
              <a:rPr lang="en-GB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kwalezinto</a:t>
            </a:r>
            <a:r>
              <a:rPr lang="en-GB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ongazenza</a:t>
            </a:r>
            <a:r>
              <a:rPr lang="en-GB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GB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ukwanda</a:t>
            </a:r>
            <a:r>
              <a:rPr lang="en-GB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kokuncipha</a:t>
            </a:r>
            <a:r>
              <a:rPr lang="en-GB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kwethuba</a:t>
            </a:r>
            <a:r>
              <a:rPr lang="en-GB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lokuthola</a:t>
            </a:r>
            <a:r>
              <a:rPr lang="en-GB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iHIV</a:t>
            </a:r>
            <a:r>
              <a:rPr lang="en-GB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sz="3600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" y="0"/>
            <a:ext cx="9067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Izindlela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zokuvikela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iHIV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ongakhetha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kuzo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8276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"/>
            <a:ext cx="8890016" cy="1447801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Ulwazi </a:t>
            </a:r>
            <a:r>
              <a:rPr lang="en-US" b="1" dirty="0" err="1">
                <a:latin typeface="Calibri" panose="020F0502020204030204" pitchFamily="34" charset="0"/>
              </a:rPr>
              <a:t>olwengeziwe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mayelana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namakhondomu</a:t>
            </a:r>
            <a:r>
              <a:rPr lang="en-US" b="1" dirty="0">
                <a:latin typeface="Calibri" panose="020F0502020204030204" pitchFamily="34" charset="0"/>
              </a:rPr>
              <a:t>: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1671101"/>
            <a:ext cx="6098983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Amakhondomu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avikela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ungatheleleki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ngeHIV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ngokocansi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lwesitho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sowesifazane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sangasese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sangaphimbili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kanye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nocansi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lwesitho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sangasese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sangemuva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2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Iringi-yedapivirine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inciphisa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ubungozi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bokuthola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iHIV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ngocansi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2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ayakhelwanga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ukuvikela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ekuthelelekeni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ngeHIV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ngocansi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akufanele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isetshenziswe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esithweni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45"/>
          <a:stretch/>
        </p:blipFill>
        <p:spPr>
          <a:xfrm>
            <a:off x="6200350" y="2843257"/>
            <a:ext cx="2765866" cy="24016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6798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72005" y="2362200"/>
            <a:ext cx="8422206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4000" b="1" dirty="0">
                <a:solidFill>
                  <a:srgbClr val="669900"/>
                </a:solidFill>
                <a:latin typeface="Calibri" panose="020F0502020204030204" pitchFamily="34" charset="0"/>
              </a:rPr>
              <a:t>Amakhondomu </a:t>
            </a:r>
            <a:r>
              <a:rPr lang="en-US" sz="4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avikela</a:t>
            </a:r>
            <a:r>
              <a:rPr lang="en-US" sz="4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ukukhulelwa</a:t>
            </a:r>
            <a:r>
              <a:rPr lang="en-US" sz="4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kanye</a:t>
            </a:r>
            <a:r>
              <a:rPr lang="en-US" sz="4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nezinye</a:t>
            </a:r>
            <a:r>
              <a:rPr lang="en-US" sz="4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izifo</a:t>
            </a:r>
            <a:r>
              <a:rPr lang="en-US" sz="4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ezithelelana</a:t>
            </a:r>
            <a:r>
              <a:rPr lang="en-US" sz="4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ngokocansi</a:t>
            </a:r>
            <a:r>
              <a:rPr lang="en-US" sz="4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446" y="38100"/>
            <a:ext cx="89662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Ulwazi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olwengeziwe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mayelana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namakhondomu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:</a:t>
            </a:r>
            <a:endParaRPr lang="en-US" sz="44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964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05400" y="1600200"/>
            <a:ext cx="4038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esetshenziswa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njalo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ngendlela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amakhondomu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e-latex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ayindlela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engcono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kakhulu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kuvikela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kwezinye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izifo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ezithelelana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ngokocansi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njenge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gonorrhoea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, chlamydia,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trichomonas.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r="6798"/>
          <a:stretch/>
        </p:blipFill>
        <p:spPr>
          <a:xfrm>
            <a:off x="152400" y="1905000"/>
            <a:ext cx="4876800" cy="3743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Ulwazi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olwengeziwe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mayelana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namakhondomu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:</a:t>
            </a:r>
            <a:endParaRPr lang="en-US" sz="44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967" y="6248400"/>
            <a:ext cx="1524011" cy="525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8577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215126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Angasetshenziswa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kanjani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ngendlela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nangezikhathi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zonke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amakhondomu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:</a:t>
            </a:r>
            <a:endParaRPr lang="en-US" sz="44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2209800"/>
            <a:ext cx="441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Sebenzisa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ikhondomu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entsha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ngesenzo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ngasinye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socansi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lomlomo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nolwesitho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).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3334" b="22222"/>
          <a:stretch/>
        </p:blipFill>
        <p:spPr>
          <a:xfrm>
            <a:off x="4800600" y="1676400"/>
            <a:ext cx="3784616" cy="42261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8705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78224" y="228600"/>
            <a:ext cx="780377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Angasetshenziswa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kanjani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ngendlela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nangezikhathi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zonke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amakhondomu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:</a:t>
            </a:r>
            <a:endParaRPr lang="en-US" sz="38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191001" y="1828800"/>
            <a:ext cx="4987344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Liphathe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kahle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ikhondomu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ukugwema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ukulilimaza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ngezinzipho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amazinyo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kanye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nezinye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izinto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ezicijile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2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Faka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ikhondomu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emva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kokuba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isitho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sowesilisa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sesivukelwe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nangaphambi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kwanoma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ikuphi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ukuthintana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ngezitho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zangasese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umlomo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isitho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nophathina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wakho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25" y="2819400"/>
            <a:ext cx="3677920" cy="2758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9506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61374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Angasetshenziswa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kanjani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ngendlela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nangezikhathi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zonke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amakhondomu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85904" y="1873505"/>
            <a:ext cx="4843296" cy="481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Qinisekisa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ubumanzi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banele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ngesikhathi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wenza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kanye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nocansi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kodwa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sebenzisa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isithambisi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esinesisekelo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samanzi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njenge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K-Y Jelly)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kanye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namakhondomu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e-latex.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2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Izithambisi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ezinesisekelo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samafutha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njengoVaseline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iloshini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yomzimba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)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kungawalimaza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amakhondomu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4445" r="40000" b="10701"/>
          <a:stretch/>
        </p:blipFill>
        <p:spPr>
          <a:xfrm>
            <a:off x="5117568" y="2357628"/>
            <a:ext cx="3393226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191440"/>
            <a:ext cx="1524011" cy="525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5215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200" y="228600"/>
            <a:ext cx="889001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Angasetshenziswa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kanjani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ngendlela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nangezikhathi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zonke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amakhondomu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78224" y="1676400"/>
            <a:ext cx="823559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en-US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Ukugwema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ikhondomu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lishibilike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liphume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libambe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liqine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emsukweni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wesitho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sowesilisa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ngesikhathi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ukhipha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ukhipha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isitho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sowesilsa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ngesikhathi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sesivukelwe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2022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52600" y="1450629"/>
            <a:ext cx="7391400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85391"/>
            <a:ext cx="9144000" cy="1265238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Izindlela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zokuvikela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iHIV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ongakhetha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kuzo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1517" y="1603029"/>
            <a:ext cx="8095281" cy="4035771"/>
          </a:xfrm>
        </p:spPr>
        <p:txBody>
          <a:bodyPr/>
          <a:lstStyle/>
          <a:p>
            <a:pPr marL="0" indent="0" eaLnBrk="0" hangingPunct="0">
              <a:spcBef>
                <a:spcPct val="0"/>
              </a:spcBef>
              <a:buNone/>
            </a:pPr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 eaLnBrk="0" hangingPunct="0">
              <a:spcBef>
                <a:spcPct val="0"/>
              </a:spcBef>
              <a:spcAft>
                <a:spcPts val="800"/>
              </a:spcAft>
              <a:buNone/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Ziningi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izinto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ongazenza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ukunciphisa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ubungozi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beHIV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kuwena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nophathina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wakho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eaLnBrk="0" hangingPunct="0">
              <a:spcBef>
                <a:spcPct val="0"/>
              </a:spcBef>
              <a:spcAft>
                <a:spcPts val="800"/>
              </a:spcAft>
              <a:buNone/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Abeluleki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bafuna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ukukusiza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uqonde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zonke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lezindlela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ezilandelayo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zokuvikela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iHIV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ukuze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ukhethe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iziphi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izindlela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ezizokusebenzela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kangcono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:</a:t>
            </a:r>
          </a:p>
          <a:p>
            <a:pPr marL="0" indent="0" eaLnBrk="1" hangingPunct="1">
              <a:buNone/>
            </a:pPr>
            <a:endParaRPr lang="en-US" sz="3600" b="1" dirty="0">
              <a:solidFill>
                <a:srgbClr val="92D050"/>
              </a:solidFill>
            </a:endParaRPr>
          </a:p>
          <a:p>
            <a:pPr marL="0" indent="0" eaLnBrk="1" hangingPunct="1">
              <a:buNone/>
            </a:pPr>
            <a:endParaRPr lang="en-US" sz="3600" b="1" dirty="0">
              <a:solidFill>
                <a:srgbClr val="92D050"/>
              </a:solidFill>
            </a:endParaRPr>
          </a:p>
          <a:p>
            <a:pPr marL="0" indent="0" eaLnBrk="1" hangingPunct="1">
              <a:buNone/>
            </a:pPr>
            <a:endParaRPr lang="en-US" sz="3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43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34" b="7215"/>
          <a:stretch/>
        </p:blipFill>
        <p:spPr>
          <a:xfrm>
            <a:off x="439643" y="2514135"/>
            <a:ext cx="3345393" cy="4179277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3124200" y="152400"/>
            <a:ext cx="5842016" cy="3886200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81284" y="5181600"/>
            <a:ext cx="3600516" cy="620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5200" y="404018"/>
            <a:ext cx="5029199" cy="3558382"/>
          </a:xfrm>
        </p:spPr>
        <p:txBody>
          <a:bodyPr/>
          <a:lstStyle/>
          <a:p>
            <a:r>
              <a:rPr lang="en-US" altLang="en-US" sz="3700" b="1" dirty="0">
                <a:solidFill>
                  <a:srgbClr val="740074"/>
                </a:solidFill>
                <a:latin typeface="Calibri" panose="020F0502020204030204" pitchFamily="34" charset="0"/>
              </a:rPr>
              <a:t>Uma </a:t>
            </a:r>
            <a:r>
              <a:rPr lang="en-US" altLang="en-US" sz="37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unemibuzo</a:t>
            </a:r>
            <a:r>
              <a:rPr lang="en-US" altLang="en-US" sz="37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7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noma</a:t>
            </a:r>
            <a:r>
              <a:rPr lang="en-US" altLang="en-US" sz="37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7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udinga</a:t>
            </a:r>
            <a:r>
              <a:rPr lang="en-US" altLang="en-US" sz="37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7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ulwazi</a:t>
            </a:r>
            <a:r>
              <a:rPr lang="en-US" altLang="en-US" sz="37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7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olwengeziwe</a:t>
            </a:r>
            <a:r>
              <a:rPr lang="en-US" altLang="en-US" sz="3700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37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sicela</a:t>
            </a:r>
            <a:r>
              <a:rPr lang="en-US" altLang="en-US" sz="37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7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uvakashele</a:t>
            </a:r>
            <a:r>
              <a:rPr lang="en-US" altLang="en-US" sz="37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7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eklinikhi</a:t>
            </a:r>
            <a:r>
              <a:rPr lang="en-US" altLang="en-US" sz="37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7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yocwaningo</a:t>
            </a:r>
            <a:r>
              <a:rPr lang="en-US" altLang="en-US" sz="3700" b="1" dirty="0">
                <a:solidFill>
                  <a:srgbClr val="740074"/>
                </a:solidFill>
                <a:latin typeface="Calibri" panose="020F0502020204030204" pitchFamily="34" charset="0"/>
              </a:rPr>
              <a:t>.</a:t>
            </a:r>
            <a:endParaRPr lang="en-US" sz="37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16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137723"/>
            <a:ext cx="4939842" cy="3874135"/>
          </a:xfrm>
        </p:spPr>
        <p:txBody>
          <a:bodyPr/>
          <a:lstStyle/>
          <a:p>
            <a:pPr algn="l" eaLnBrk="0" hangingPunct="0">
              <a:spcAft>
                <a:spcPts val="800"/>
              </a:spcAft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Ucwaningo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lukhombise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ukuthi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yedapivirine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yesitho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sowesifazane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sangaphambili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inganciphisa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amathuba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okutheleleka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kwabesifazane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ngeHIV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.</a:t>
            </a:r>
            <a:b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Ukuvikeleka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ekuthelelekeni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ngeHIV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kubasezingeni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eliphakeme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kakhulu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uma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isetshenziswa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zikhathi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zonke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8" y="2133865"/>
            <a:ext cx="2847912" cy="41119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-152400"/>
            <a:ext cx="8813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Sebenzisa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yedapivirine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yesitho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sowesifazane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sangaphambili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ngasosonke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isikhathi</a:t>
            </a:r>
            <a:endParaRPr lang="en-US" sz="3600" b="1" dirty="0">
              <a:solidFill>
                <a:srgbClr val="740074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227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76200" y="228600"/>
            <a:ext cx="889001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endParaRPr lang="en-US" sz="3200" b="1" dirty="0">
              <a:latin typeface="Calibri" panose="020F0502020204030204" pitchFamily="34" charset="0"/>
            </a:endParaRPr>
          </a:p>
          <a:p>
            <a:pPr algn="l" eaLnBrk="1" hangingPunct="1"/>
            <a:endParaRPr lang="en-US" sz="36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b="1" dirty="0">
                <a:latin typeface="Calibri" panose="020F0502020204030204" pitchFamily="34" charset="0"/>
              </a:rPr>
              <a:t>Sebenzisa </a:t>
            </a:r>
            <a:r>
              <a:rPr lang="en-US" b="1" dirty="0" err="1">
                <a:latin typeface="Calibri" panose="020F0502020204030204" pitchFamily="34" charset="0"/>
              </a:rPr>
              <a:t>amakhondomu</a:t>
            </a:r>
            <a:r>
              <a:rPr lang="en-US" b="1" dirty="0"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en-US" b="1" dirty="0" err="1">
                <a:latin typeface="Calibri" panose="020F0502020204030204" pitchFamily="34" charset="0"/>
              </a:rPr>
              <a:t>ngasosonke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isikhathi</a:t>
            </a:r>
            <a:br>
              <a:rPr lang="en-US" sz="3600" b="1" dirty="0">
                <a:latin typeface="Calibri" panose="020F0502020204030204" pitchFamily="34" charset="0"/>
              </a:rPr>
            </a:br>
            <a:br>
              <a:rPr lang="en-US" sz="3600" b="1" dirty="0">
                <a:latin typeface="Calibri" panose="020F0502020204030204" pitchFamily="34" charset="0"/>
              </a:rPr>
            </a:b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197927"/>
            <a:ext cx="51889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Aft>
                <a:spcPts val="800"/>
              </a:spcAft>
            </a:pP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Sebenzisa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ikhondomu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ngendlela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okuyiyo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ngasosonke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isikhathi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wenza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ucansi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lwesitho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sangaphambili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sowesifazane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olwesitho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sangemuva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nolomlomo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45"/>
          <a:stretch/>
        </p:blipFill>
        <p:spPr>
          <a:xfrm>
            <a:off x="5646102" y="2398998"/>
            <a:ext cx="3116897" cy="27064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096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794508"/>
            <a:ext cx="5867399" cy="463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I-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PrEP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ephuzwayo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iyindlela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yokuvikela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iHIV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engakhethwa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abantu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abangenayo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iHIV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kodwa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abasengcupheni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enkulu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yokutheleleka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ngeHIV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>
              <a:spcAft>
                <a:spcPts val="800"/>
              </a:spcAft>
            </a:pP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I-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PrEP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ephuzwayo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ibandakanya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ukuthatha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imishanguzo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ethize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yeHIV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zonke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izinsuku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>
              <a:spcAft>
                <a:spcPts val="800"/>
              </a:spcAft>
            </a:pPr>
            <a:r>
              <a:rPr lang="sv-SE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I-PrEP ephuzwayo ingatholakala noma ingangatholakala emphakathini wakho.</a:t>
            </a: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133600"/>
            <a:ext cx="2426383" cy="35433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40939" y="39246"/>
            <a:ext cx="852238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endParaRPr lang="en-US" b="1" dirty="0">
              <a:latin typeface="Calibri" panose="020F0502020204030204" pitchFamily="34" charset="0"/>
            </a:endParaRPr>
          </a:p>
          <a:p>
            <a:pPr eaLnBrk="1" hangingPunct="1"/>
            <a:endParaRPr lang="en-US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b="1" dirty="0" err="1">
                <a:latin typeface="Calibri" panose="020F0502020204030204" pitchFamily="34" charset="0"/>
              </a:rPr>
              <a:t>Sebenzisa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iPrEP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ephuzwayo</a:t>
            </a:r>
            <a:r>
              <a:rPr lang="en-US" b="1" dirty="0">
                <a:latin typeface="Calibri" panose="020F0502020204030204" pitchFamily="34" charset="0"/>
              </a:rPr>
              <a:t> (e.g. </a:t>
            </a:r>
            <a:r>
              <a:rPr lang="en-US" b="1" dirty="0" err="1">
                <a:latin typeface="Calibri" panose="020F0502020204030204" pitchFamily="34" charset="0"/>
              </a:rPr>
              <a:t>Truvada</a:t>
            </a:r>
            <a:r>
              <a:rPr lang="en-US" b="1" dirty="0">
                <a:latin typeface="Calibri" panose="020F0502020204030204" pitchFamily="34" charset="0"/>
              </a:rPr>
              <a:t>)</a:t>
            </a:r>
          </a:p>
          <a:p>
            <a:pPr eaLnBrk="1" hangingPunct="1"/>
            <a:br>
              <a:rPr lang="en-US" b="1" dirty="0">
                <a:latin typeface="Calibri" panose="020F0502020204030204" pitchFamily="34" charset="0"/>
              </a:rPr>
            </a:br>
            <a:endParaRPr lang="en-US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492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896621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lvl="0" eaLnBrk="1" hangingPunct="1"/>
            <a:r>
              <a:rPr lang="it-IT" b="1" dirty="0">
                <a:latin typeface="Calibri" panose="020F0502020204030204" pitchFamily="34" charset="0"/>
              </a:rPr>
              <a:t>Nciphisa isibalo sakho </a:t>
            </a:r>
          </a:p>
          <a:p>
            <a:pPr lvl="0" eaLnBrk="1" hangingPunct="1"/>
            <a:r>
              <a:rPr lang="it-IT" b="1" dirty="0">
                <a:latin typeface="Calibri" panose="020F0502020204030204" pitchFamily="34" charset="0"/>
              </a:rPr>
              <a:t>sophathina bocansi</a:t>
            </a: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33600" y="1839616"/>
            <a:ext cx="4876800" cy="4876800"/>
            <a:chOff x="2133600" y="1839616"/>
            <a:chExt cx="4876800" cy="48768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839616"/>
              <a:ext cx="4876800" cy="4876800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4191000" y="3962400"/>
              <a:ext cx="762000" cy="609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486400" y="2743200"/>
              <a:ext cx="711922" cy="533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512279" y="5334000"/>
              <a:ext cx="711922" cy="533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209800" y="4572000"/>
              <a:ext cx="513626" cy="533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869478" y="2743200"/>
              <a:ext cx="711922" cy="5334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251577" y="6057132"/>
              <a:ext cx="513626" cy="533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753574" y="6078404"/>
              <a:ext cx="513626" cy="533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237901" y="3429000"/>
              <a:ext cx="513626" cy="5334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237901" y="1981200"/>
              <a:ext cx="513626" cy="5334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736563" y="1922596"/>
              <a:ext cx="530637" cy="59200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832960" y="1922596"/>
              <a:ext cx="513626" cy="533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24600" y="1981200"/>
              <a:ext cx="533400" cy="533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331622" y="3415032"/>
              <a:ext cx="526378" cy="69976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331622" y="4509867"/>
              <a:ext cx="513626" cy="533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829625" y="6043555"/>
              <a:ext cx="513626" cy="533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31622" y="6057132"/>
              <a:ext cx="513626" cy="533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052501" y="5358099"/>
              <a:ext cx="513626" cy="533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84455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04800" y="1981200"/>
            <a:ext cx="8644244" cy="418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>
              <a:spcAft>
                <a:spcPts val="800"/>
              </a:spcAft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lomlomo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lunobungozi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obuphansi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kakhulu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kunocansi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>
              <a:spcAft>
                <a:spcPts val="800"/>
              </a:spcAft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Abantu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bacabanga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luyindlela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ephephile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abangayikhetha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kodwa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empeleni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kuwuhlobo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locansi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elunobungozi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kakhulu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ekudluliseleni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iHIV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152400"/>
            <a:ext cx="894904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b="1" dirty="0" err="1">
                <a:latin typeface="Calibri" panose="020F0502020204030204" pitchFamily="34" charset="0"/>
              </a:rPr>
              <a:t>Zibandakanye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ekuziphatheni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kwezocansi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okunobungozi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obuphansi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159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344474" y="1828800"/>
            <a:ext cx="4699016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Ukuba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nesifo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socansi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esithelelanayo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kungakhuphula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ubungozi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bokutheleleka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ngeHIV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ukulisabalalisa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kwabanye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Gcizelela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ophathina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bakho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bahlolwe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belashwe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nabo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9" y="2590800"/>
            <a:ext cx="4094629" cy="2209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52400"/>
            <a:ext cx="873761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b="1" dirty="0">
                <a:latin typeface="Calibri" panose="020F0502020204030204" pitchFamily="34" charset="0"/>
              </a:rPr>
              <a:t>Uma </a:t>
            </a:r>
            <a:r>
              <a:rPr lang="en-US" b="1" dirty="0" err="1">
                <a:latin typeface="Calibri" panose="020F0502020204030204" pitchFamily="34" charset="0"/>
              </a:rPr>
              <a:t>unesifo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socansi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esithelelanayo</a:t>
            </a:r>
            <a:r>
              <a:rPr lang="en-US" b="1" dirty="0">
                <a:latin typeface="Calibri" panose="020F0502020204030204" pitchFamily="34" charset="0"/>
              </a:rPr>
              <a:t> (STI), </a:t>
            </a:r>
            <a:r>
              <a:rPr lang="en-US" b="1" dirty="0" err="1">
                <a:latin typeface="Calibri" panose="020F0502020204030204" pitchFamily="34" charset="0"/>
              </a:rPr>
              <a:t>thola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ukwelashwa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1688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1248920"/>
            <a:ext cx="5486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>
              <a:spcAft>
                <a:spcPts val="800"/>
              </a:spcAft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Khuluma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nophathina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wakho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ngokuhlolela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iHIV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bese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niyahlolwa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ngaphambi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kokuba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nenze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>
              <a:spcAft>
                <a:spcPts val="800"/>
              </a:spcAft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Ukwazi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uphathina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wakho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uneHIV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kungakusiza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ukuba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unqume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iziphi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izindlela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zokuvikela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ezingase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zikusebenzele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kangcono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76200"/>
            <a:ext cx="89780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Gqugquzela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uphathina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wakho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ukuthi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ahlolelwe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iHIV</a:t>
            </a:r>
            <a:b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</a:br>
            <a:endParaRPr lang="en-US" sz="40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805" y="2964664"/>
            <a:ext cx="3388217" cy="22534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43912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61d8a3e7-4184-4e7d-9c93-462baf318fb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4_Quadrant">
  <a:themeElements>
    <a:clrScheme name="Quadrant 12">
      <a:dk1>
        <a:srgbClr val="000000"/>
      </a:dk1>
      <a:lt1>
        <a:srgbClr val="FFFFFF"/>
      </a:lt1>
      <a:dk2>
        <a:srgbClr val="000000"/>
      </a:dk2>
      <a:lt2>
        <a:srgbClr val="669900"/>
      </a:lt2>
      <a:accent1>
        <a:srgbClr val="800080"/>
      </a:accent1>
      <a:accent2>
        <a:srgbClr val="800080"/>
      </a:accent2>
      <a:accent3>
        <a:srgbClr val="FFFFFF"/>
      </a:accent3>
      <a:accent4>
        <a:srgbClr val="000000"/>
      </a:accent4>
      <a:accent5>
        <a:srgbClr val="C0AAC0"/>
      </a:accent5>
      <a:accent6>
        <a:srgbClr val="730073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2">
        <a:dk1>
          <a:srgbClr val="000000"/>
        </a:dk1>
        <a:lt1>
          <a:srgbClr val="FFFFFF"/>
        </a:lt1>
        <a:dk2>
          <a:srgbClr val="00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D164BEA822740AA9F6B3827FABFEE" ma:contentTypeVersion="6" ma:contentTypeDescription="Create a new document." ma:contentTypeScope="" ma:versionID="81daa1eec9a9d9599619bfc7b935d289">
  <xsd:schema xmlns:xsd="http://www.w3.org/2001/XMLSchema" xmlns:xs="http://www.w3.org/2001/XMLSchema" xmlns:p="http://schemas.microsoft.com/office/2006/metadata/properties" xmlns:ns2="E6E80880-BE38-4DD8-99DA-434F2D03D560" xmlns:ns3="0cdb9d7b-3bdb-4b1c-be50-7737cb6ee7a2" xmlns:ns4="e6e80880-be38-4dd8-99da-434f2d03d560" targetNamespace="http://schemas.microsoft.com/office/2006/metadata/properties" ma:root="true" ma:fieldsID="be578a0752cd774d2afe306bd5cc223a" ns2:_="" ns3:_="" ns4:_="">
    <xsd:import namespace="E6E80880-BE38-4DD8-99DA-434F2D03D560"/>
    <xsd:import namespace="0cdb9d7b-3bdb-4b1c-be50-7737cb6ee7a2"/>
    <xsd:import namespace="e6e80880-be38-4dd8-99da-434f2d03d560"/>
    <xsd:element name="properties">
      <xsd:complexType>
        <xsd:sequence>
          <xsd:element name="documentManagement">
            <xsd:complexType>
              <xsd:all>
                <xsd:element ref="ns2:For_x0020_Review" minOccurs="0"/>
                <xsd:element ref="ns2:Tool" minOccurs="0"/>
                <xsd:element ref="ns3:SharedWithUsers" minOccurs="0"/>
                <xsd:element ref="ns3:SharedWithDetails" minOccurs="0"/>
                <xsd:element ref="ns4:Status" minOccurs="0"/>
                <xsd:element ref="ns4:new_x0020_metadata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For_x0020_Review" ma:index="8" nillable="true" ma:displayName="For Review" ma:format="Dropdown" ma:internalName="For_x0020_Review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Tool" ma:index="9" nillable="true" ma:displayName="Tool" ma:format="Dropdown" ma:internalName="Tool">
      <xsd:simpleType>
        <xsd:restriction base="dms:Choice">
          <xsd:enumeration value="Calendar/Calculators"/>
          <xsd:enumeration value="Counseling"/>
          <xsd:enumeration value="Essential Docs"/>
          <xsd:enumeration value="IC Support"/>
          <xsd:enumeration value="Other"/>
          <xsd:enumeration value="Safety/Clinical"/>
          <xsd:enumeration value="SOPs"/>
          <xsd:enumeration value="Visit Checklist"/>
          <xsd:enumeration value="Activation Checklist"/>
          <xsd:enumeration value="Close Out Checklis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b9d7b-3bdb-4b1c-be50-7737cb6ee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Status" ma:index="12" nillable="true" ma:displayName="Status" ma:format="Dropdown" ma:internalName="Status">
      <xsd:simpleType>
        <xsd:restriction base="dms:Choice">
          <xsd:enumeration value="Archive"/>
          <xsd:enumeration value="Draft"/>
          <xsd:enumeration value="Final"/>
        </xsd:restriction>
      </xsd:simpleType>
    </xsd:element>
    <xsd:element name="new_x0020_metadata" ma:index="13" nillable="true" ma:displayName="new metadata" ma:internalName="new_x0020_metadat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w_x0020_metadata xmlns="e6e80880-be38-4dd8-99da-434f2d03d560" xsi:nil="true"/>
    <Tool xmlns="E6E80880-BE38-4DD8-99DA-434F2D03D560" xsi:nil="true"/>
    <For_x0020_Review xmlns="E6E80880-BE38-4DD8-99DA-434F2D03D560">Yes</For_x0020_Review>
    <Status xmlns="e6e80880-be38-4dd8-99da-434f2d03d560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C9907F-848F-4A46-B385-DD4FE3C0B8FB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DE53EC9D-EDE9-45CC-AFFC-95104359AA51}"/>
</file>

<file path=customXml/itemProps3.xml><?xml version="1.0" encoding="utf-8"?>
<ds:datastoreItem xmlns:ds="http://schemas.openxmlformats.org/officeDocument/2006/customXml" ds:itemID="{0A6AA6CF-C7C5-4E72-97C0-7850EB362F53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e6e80880-be38-4dd8-99da-434f2d03d560"/>
    <ds:schemaRef ds:uri="http://purl.org/dc/terms/"/>
    <ds:schemaRef ds:uri="http://schemas.microsoft.com/office/infopath/2007/PartnerControls"/>
    <ds:schemaRef ds:uri="0cdb9d7b-3bdb-4b1c-be50-7737cb6ee7a2"/>
    <ds:schemaRef ds:uri="E6E80880-BE38-4DD8-99DA-434F2D03D560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01146914-5678-43C8-835C-0DFBC07EDE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4378</TotalTime>
  <Words>750</Words>
  <Application>Microsoft Office PowerPoint</Application>
  <PresentationFormat>On-screen Show (4:3)</PresentationFormat>
  <Paragraphs>90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Candara</vt:lpstr>
      <vt:lpstr>Times New Roman</vt:lpstr>
      <vt:lpstr>Wingdings</vt:lpstr>
      <vt:lpstr>4_Quadrant</vt:lpstr>
      <vt:lpstr>2_Office Theme</vt:lpstr>
      <vt:lpstr>3_Office Theme</vt:lpstr>
      <vt:lpstr>Office Theme</vt:lpstr>
      <vt:lpstr>PowerPoint Presentation</vt:lpstr>
      <vt:lpstr>Izindlela zokuvikela iHIV ongakhetha kuzo </vt:lpstr>
      <vt:lpstr>Ucwaningo lukhombise ukuthi iringi yedapivirine yesitho sowesifazane sangasese sangaphambili inganciphisa amathuba okutheleleka kwabesifazane ngeHIV. Ukuvikeleka ekuthelelekeni ngeHIV kubasezingeni eliphakeme kakhulu uma iringi isetshenziswa zikhathi zonke.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Nakuba zonke izindlela zingeke zikwazi ukwenzeka kubobonke abesifazane, ukwanda kwalezinto ongazenza, ukwanda kokuncipha kwethuba lokuthola iHIV.</vt:lpstr>
      <vt:lpstr>Ulwazi olwengeziwe mayelana namakhondomu: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Uma unemibuzo noma udinga ulwazi olwengeziwe, sicela uvakashele eklinikhi yocwaningo.</vt:lpstr>
    </vt:vector>
  </TitlesOfParts>
  <Company>MTN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Microbicides 2008</dc:title>
  <dc:creator>rullcm</dc:creator>
  <cp:lastModifiedBy>Eunice Okumu</cp:lastModifiedBy>
  <cp:revision>343</cp:revision>
  <cp:lastPrinted>2014-09-26T13:04:48Z</cp:lastPrinted>
  <dcterms:created xsi:type="dcterms:W3CDTF">2008-01-29T12:38:48Z</dcterms:created>
  <dcterms:modified xsi:type="dcterms:W3CDTF">2017-01-17T17:33:57Z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0x010100A23D164BEA822740AA9F6B3827FABFEE</vt:lpwstr>
  </property>
</Properties>
</file>